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873" r:id="rId9"/>
    <p:sldId id="899" r:id="rId10"/>
    <p:sldId id="900" r:id="rId11"/>
    <p:sldId id="901" r:id="rId12"/>
    <p:sldId id="902" r:id="rId13"/>
    <p:sldId id="903" r:id="rId14"/>
    <p:sldId id="904" r:id="rId15"/>
    <p:sldId id="905" r:id="rId16"/>
    <p:sldId id="906" r:id="rId17"/>
    <p:sldId id="907" r:id="rId18"/>
    <p:sldId id="908" r:id="rId19"/>
    <p:sldId id="909" r:id="rId20"/>
    <p:sldId id="9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78"/>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155025-44D6-EB46-ACAB-2942141C987F}"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201529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155025-44D6-EB46-ACAB-2942141C987F}"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38649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155025-44D6-EB46-ACAB-2942141C987F}"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185417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155025-44D6-EB46-ACAB-2942141C987F}"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88841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55025-44D6-EB46-ACAB-2942141C987F}"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8761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155025-44D6-EB46-ACAB-2942141C987F}"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14483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155025-44D6-EB46-ACAB-2942141C987F}" type="datetimeFigureOut">
              <a:rPr lang="en-US" smtClean="0"/>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12933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155025-44D6-EB46-ACAB-2942141C987F}" type="datetimeFigureOut">
              <a:rPr lang="en-US" smtClean="0"/>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48991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55025-44D6-EB46-ACAB-2942141C987F}" type="datetimeFigureOut">
              <a:rPr lang="en-US" smtClean="0"/>
              <a:t>11/14/19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48537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155025-44D6-EB46-ACAB-2942141C987F}"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147503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155025-44D6-EB46-ACAB-2942141C987F}"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D730B-BCA6-304C-8099-4B0F928A3956}" type="slidenum">
              <a:rPr lang="en-US" smtClean="0"/>
              <a:t>‹#›</a:t>
            </a:fld>
            <a:endParaRPr lang="en-US"/>
          </a:p>
        </p:txBody>
      </p:sp>
    </p:spTree>
    <p:extLst>
      <p:ext uri="{BB962C8B-B14F-4D97-AF65-F5344CB8AC3E}">
        <p14:creationId xmlns:p14="http://schemas.microsoft.com/office/powerpoint/2010/main" val="36034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55025-44D6-EB46-ACAB-2942141C987F}" type="datetimeFigureOut">
              <a:rPr lang="en-US" smtClean="0"/>
              <a:t>11/14/19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D730B-BCA6-304C-8099-4B0F928A3956}" type="slidenum">
              <a:rPr lang="en-US" smtClean="0"/>
              <a:t>‹#›</a:t>
            </a:fld>
            <a:endParaRPr lang="en-US"/>
          </a:p>
        </p:txBody>
      </p:sp>
    </p:spTree>
    <p:extLst>
      <p:ext uri="{BB962C8B-B14F-4D97-AF65-F5344CB8AC3E}">
        <p14:creationId xmlns:p14="http://schemas.microsoft.com/office/powerpoint/2010/main" val="29763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quick peek at gene expression control</a:t>
            </a:r>
          </a:p>
        </p:txBody>
      </p:sp>
      <p:sp>
        <p:nvSpPr>
          <p:cNvPr id="3" name="Subtitle 2"/>
          <p:cNvSpPr>
            <a:spLocks noGrp="1"/>
          </p:cNvSpPr>
          <p:nvPr>
            <p:ph type="subTitle" idx="1"/>
          </p:nvPr>
        </p:nvSpPr>
        <p:spPr/>
        <p:txBody>
          <a:bodyPr/>
          <a:lstStyle/>
          <a:p>
            <a:r>
              <a:rPr lang="en-US" dirty="0"/>
              <a:t>Genetics/</a:t>
            </a:r>
            <a:r>
              <a:rPr lang="en-US" dirty="0" err="1"/>
              <a:t>Biol</a:t>
            </a:r>
            <a:r>
              <a:rPr lang="en-US" dirty="0"/>
              <a:t> 215</a:t>
            </a:r>
          </a:p>
          <a:p>
            <a:r>
              <a:rPr lang="en-US" dirty="0"/>
              <a:t>Bacterial transformation lab</a:t>
            </a:r>
          </a:p>
          <a:p>
            <a:r>
              <a:rPr lang="en-US" dirty="0"/>
              <a:t>Discussion</a:t>
            </a:r>
          </a:p>
          <a:p>
            <a:endParaRPr lang="en-US" dirty="0"/>
          </a:p>
        </p:txBody>
      </p:sp>
    </p:spTree>
    <p:extLst>
      <p:ext uri="{BB962C8B-B14F-4D97-AF65-F5344CB8AC3E}">
        <p14:creationId xmlns:p14="http://schemas.microsoft.com/office/powerpoint/2010/main" val="102368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FB5A-98BE-B546-9320-FE390FA162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A8B581-F331-924E-98E8-52ABF2BF4AB6}"/>
              </a:ext>
            </a:extLst>
          </p:cNvPr>
          <p:cNvSpPr>
            <a:spLocks noGrp="1"/>
          </p:cNvSpPr>
          <p:nvPr>
            <p:ph idx="1"/>
          </p:nvPr>
        </p:nvSpPr>
        <p:spPr/>
        <p:txBody>
          <a:bodyPr/>
          <a:lstStyle/>
          <a:p>
            <a:r>
              <a:rPr lang="en-US" b="1" i="1" dirty="0"/>
              <a:t>Promoters </a:t>
            </a:r>
            <a:r>
              <a:rPr lang="en-US" dirty="0"/>
              <a:t>are DNA sequences that bind the enzyme that transcribes DNA in to mRNA.  That enzyme is </a:t>
            </a:r>
            <a:r>
              <a:rPr lang="en-US" u="sng" dirty="0"/>
              <a:t>RNA polymerase</a:t>
            </a:r>
            <a:r>
              <a:rPr lang="en-US" dirty="0"/>
              <a:t>.</a:t>
            </a:r>
          </a:p>
          <a:p>
            <a:endParaRPr lang="en-US" dirty="0"/>
          </a:p>
          <a:p>
            <a:r>
              <a:rPr lang="en-US" dirty="0"/>
              <a:t>Promoters may have additional adjacent sequences that assist or prevent RNA polymerase from binding the promoter.</a:t>
            </a:r>
          </a:p>
          <a:p>
            <a:endParaRPr lang="en-US" dirty="0"/>
          </a:p>
          <a:p>
            <a:r>
              <a:rPr lang="en-US" dirty="0"/>
              <a:t>Next to the lactose operon promoter is a DNA sequence called an </a:t>
            </a:r>
            <a:r>
              <a:rPr lang="en-US" b="1" i="1" dirty="0"/>
              <a:t>operator</a:t>
            </a:r>
            <a:r>
              <a:rPr lang="en-US" dirty="0"/>
              <a:t>. The operator binds a different protein called the </a:t>
            </a:r>
            <a:r>
              <a:rPr lang="en-US" b="1" i="1" dirty="0"/>
              <a:t>lac repressor.</a:t>
            </a:r>
            <a:r>
              <a:rPr lang="en-US" dirty="0"/>
              <a:t>  It prevents RNA polymerase from binding.</a:t>
            </a:r>
            <a:endParaRPr lang="en-US" b="1" i="1" dirty="0"/>
          </a:p>
          <a:p>
            <a:pPr lvl="1"/>
            <a:endParaRPr lang="en-US" dirty="0"/>
          </a:p>
        </p:txBody>
      </p:sp>
    </p:spTree>
    <p:extLst>
      <p:ext uri="{BB962C8B-B14F-4D97-AF65-F5344CB8AC3E}">
        <p14:creationId xmlns:p14="http://schemas.microsoft.com/office/powerpoint/2010/main" val="304058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8057-4880-304D-A155-2C83964349C2}"/>
              </a:ext>
            </a:extLst>
          </p:cNvPr>
          <p:cNvSpPr>
            <a:spLocks noGrp="1"/>
          </p:cNvSpPr>
          <p:nvPr>
            <p:ph type="title"/>
          </p:nvPr>
        </p:nvSpPr>
        <p:spPr/>
        <p:txBody>
          <a:bodyPr/>
          <a:lstStyle/>
          <a:p>
            <a:r>
              <a:rPr lang="en-US" dirty="0"/>
              <a:t>When glucose is abundant, the lac operon is repressed.</a:t>
            </a:r>
          </a:p>
        </p:txBody>
      </p:sp>
      <p:sp>
        <p:nvSpPr>
          <p:cNvPr id="3" name="Content Placeholder 2">
            <a:extLst>
              <a:ext uri="{FF2B5EF4-FFF2-40B4-BE49-F238E27FC236}">
                <a16:creationId xmlns:a16="http://schemas.microsoft.com/office/drawing/2014/main" id="{CCF8C447-305D-3B46-BC7D-17330CB63E54}"/>
              </a:ext>
            </a:extLst>
          </p:cNvPr>
          <p:cNvSpPr>
            <a:spLocks noGrp="1"/>
          </p:cNvSpPr>
          <p:nvPr>
            <p:ph idx="1"/>
          </p:nvPr>
        </p:nvSpPr>
        <p:spPr>
          <a:xfrm>
            <a:off x="838200" y="1825625"/>
            <a:ext cx="10515600" cy="4705804"/>
          </a:xfrm>
        </p:spPr>
        <p:txBody>
          <a:bodyPr>
            <a:noAutofit/>
          </a:bodyPr>
          <a:lstStyle/>
          <a:p>
            <a:r>
              <a:rPr lang="en-US" sz="3200" dirty="0"/>
              <a:t>The lac repressor protein is transcribed and translated all the time so plenty of repressor protein is available to bind the operator.</a:t>
            </a:r>
          </a:p>
          <a:p>
            <a:endParaRPr lang="en-US" sz="3200" dirty="0"/>
          </a:p>
          <a:p>
            <a:r>
              <a:rPr lang="en-US" sz="3200" dirty="0"/>
              <a:t>When repressor is binding the operator, RNA polymerase is blocked from binding the operator and starting transcription.  </a:t>
            </a:r>
          </a:p>
          <a:p>
            <a:endParaRPr lang="en-US" sz="3200" dirty="0"/>
          </a:p>
          <a:p>
            <a:r>
              <a:rPr lang="en-US" sz="3200" dirty="0"/>
              <a:t>No lactose metabolizing enzymes are made. No waste of energy, since glucose is available.  </a:t>
            </a:r>
            <a:r>
              <a:rPr lang="en-US" sz="3200" dirty="0">
                <a:sym typeface="Wingdings" pitchFamily="2" charset="2"/>
              </a:rPr>
              <a:t></a:t>
            </a:r>
            <a:endParaRPr lang="en-US" sz="3200" dirty="0"/>
          </a:p>
        </p:txBody>
      </p:sp>
    </p:spTree>
    <p:extLst>
      <p:ext uri="{BB962C8B-B14F-4D97-AF65-F5344CB8AC3E}">
        <p14:creationId xmlns:p14="http://schemas.microsoft.com/office/powerpoint/2010/main" val="85419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1DF3F-8EEF-814A-A0B3-A5886D40F4F3}"/>
              </a:ext>
            </a:extLst>
          </p:cNvPr>
          <p:cNvPicPr>
            <a:picLocks noChangeAspect="1"/>
          </p:cNvPicPr>
          <p:nvPr/>
        </p:nvPicPr>
        <p:blipFill>
          <a:blip r:embed="rId2"/>
          <a:stretch>
            <a:fillRect/>
          </a:stretch>
        </p:blipFill>
        <p:spPr>
          <a:xfrm>
            <a:off x="1755775" y="0"/>
            <a:ext cx="8680450" cy="6858000"/>
          </a:xfrm>
          <a:prstGeom prst="rect">
            <a:avLst/>
          </a:prstGeom>
        </p:spPr>
      </p:pic>
      <p:sp>
        <p:nvSpPr>
          <p:cNvPr id="5" name="Rectangle 4">
            <a:extLst>
              <a:ext uri="{FF2B5EF4-FFF2-40B4-BE49-F238E27FC236}">
                <a16:creationId xmlns:a16="http://schemas.microsoft.com/office/drawing/2014/main" id="{F02E7748-46FC-5C47-B4EE-8242A109A519}"/>
              </a:ext>
            </a:extLst>
          </p:cNvPr>
          <p:cNvSpPr/>
          <p:nvPr/>
        </p:nvSpPr>
        <p:spPr>
          <a:xfrm>
            <a:off x="1494971" y="3265714"/>
            <a:ext cx="9521372" cy="3483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17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5659-0C61-C247-95C0-25BBDC7471CE}"/>
              </a:ext>
            </a:extLst>
          </p:cNvPr>
          <p:cNvSpPr>
            <a:spLocks noGrp="1"/>
          </p:cNvSpPr>
          <p:nvPr>
            <p:ph type="title"/>
          </p:nvPr>
        </p:nvSpPr>
        <p:spPr/>
        <p:txBody>
          <a:bodyPr>
            <a:normAutofit fontScale="90000"/>
          </a:bodyPr>
          <a:lstStyle/>
          <a:p>
            <a:r>
              <a:rPr lang="en-US" dirty="0"/>
              <a:t>When glucose is not available, but lactose is available, the lac operon is de-repressed or induced.</a:t>
            </a:r>
          </a:p>
        </p:txBody>
      </p:sp>
      <p:sp>
        <p:nvSpPr>
          <p:cNvPr id="3" name="Content Placeholder 2">
            <a:extLst>
              <a:ext uri="{FF2B5EF4-FFF2-40B4-BE49-F238E27FC236}">
                <a16:creationId xmlns:a16="http://schemas.microsoft.com/office/drawing/2014/main" id="{E2AB3653-4549-A346-9E53-8E87B9556931}"/>
              </a:ext>
            </a:extLst>
          </p:cNvPr>
          <p:cNvSpPr>
            <a:spLocks noGrp="1"/>
          </p:cNvSpPr>
          <p:nvPr>
            <p:ph idx="1"/>
          </p:nvPr>
        </p:nvSpPr>
        <p:spPr/>
        <p:txBody>
          <a:bodyPr>
            <a:normAutofit lnSpcReduction="10000"/>
          </a:bodyPr>
          <a:lstStyle/>
          <a:p>
            <a:r>
              <a:rPr lang="en-US" sz="3600" dirty="0"/>
              <a:t>Lactose itself can bind to the repressor.</a:t>
            </a:r>
          </a:p>
          <a:p>
            <a:endParaRPr lang="en-US" sz="3600" dirty="0"/>
          </a:p>
          <a:p>
            <a:r>
              <a:rPr lang="en-US" sz="3600" dirty="0"/>
              <a:t>When lactose is bound to the repressor, it can’t bind the lactose operon. </a:t>
            </a:r>
          </a:p>
          <a:p>
            <a:pPr marL="0" indent="0">
              <a:buNone/>
            </a:pPr>
            <a:endParaRPr lang="en-US" sz="3600" dirty="0"/>
          </a:p>
          <a:p>
            <a:r>
              <a:rPr lang="en-US" sz="3600" dirty="0"/>
              <a:t>RNA polymerase CAN bind the promoter and transcribe the 3 genes needed to metabolize lactose.</a:t>
            </a:r>
            <a:r>
              <a:rPr lang="en-US" sz="3600" dirty="0">
                <a:sym typeface="Wingdings" pitchFamily="2" charset="2"/>
              </a:rPr>
              <a:t></a:t>
            </a:r>
            <a:endParaRPr lang="en-US" sz="3600" dirty="0"/>
          </a:p>
        </p:txBody>
      </p:sp>
    </p:spTree>
    <p:extLst>
      <p:ext uri="{BB962C8B-B14F-4D97-AF65-F5344CB8AC3E}">
        <p14:creationId xmlns:p14="http://schemas.microsoft.com/office/powerpoint/2010/main" val="84307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1DF3F-8EEF-814A-A0B3-A5886D40F4F3}"/>
              </a:ext>
            </a:extLst>
          </p:cNvPr>
          <p:cNvPicPr>
            <a:picLocks noChangeAspect="1"/>
          </p:cNvPicPr>
          <p:nvPr/>
        </p:nvPicPr>
        <p:blipFill>
          <a:blip r:embed="rId2"/>
          <a:stretch>
            <a:fillRect/>
          </a:stretch>
        </p:blipFill>
        <p:spPr>
          <a:xfrm>
            <a:off x="1755775" y="0"/>
            <a:ext cx="8680450" cy="6858000"/>
          </a:xfrm>
          <a:prstGeom prst="rect">
            <a:avLst/>
          </a:prstGeom>
        </p:spPr>
      </p:pic>
      <p:sp>
        <p:nvSpPr>
          <p:cNvPr id="5" name="Rectangle 4">
            <a:extLst>
              <a:ext uri="{FF2B5EF4-FFF2-40B4-BE49-F238E27FC236}">
                <a16:creationId xmlns:a16="http://schemas.microsoft.com/office/drawing/2014/main" id="{F02E7748-46FC-5C47-B4EE-8242A109A519}"/>
              </a:ext>
            </a:extLst>
          </p:cNvPr>
          <p:cNvSpPr/>
          <p:nvPr/>
        </p:nvSpPr>
        <p:spPr>
          <a:xfrm>
            <a:off x="1233714" y="-174172"/>
            <a:ext cx="9521372" cy="3483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31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4A93-79F0-B041-99E5-D31D9714F432}"/>
              </a:ext>
            </a:extLst>
          </p:cNvPr>
          <p:cNvSpPr>
            <a:spLocks noGrp="1"/>
          </p:cNvSpPr>
          <p:nvPr>
            <p:ph type="title"/>
          </p:nvPr>
        </p:nvSpPr>
        <p:spPr/>
        <p:txBody>
          <a:bodyPr/>
          <a:lstStyle/>
          <a:p>
            <a:r>
              <a:rPr lang="en-US" i="1" dirty="0"/>
              <a:t>E. coli </a:t>
            </a:r>
            <a:r>
              <a:rPr lang="en-US" dirty="0"/>
              <a:t>has a great system!  Inducible genes.</a:t>
            </a:r>
          </a:p>
        </p:txBody>
      </p:sp>
      <p:sp>
        <p:nvSpPr>
          <p:cNvPr id="3" name="Content Placeholder 2">
            <a:extLst>
              <a:ext uri="{FF2B5EF4-FFF2-40B4-BE49-F238E27FC236}">
                <a16:creationId xmlns:a16="http://schemas.microsoft.com/office/drawing/2014/main" id="{474FF585-33C4-5348-9597-8D96A0333FFC}"/>
              </a:ext>
            </a:extLst>
          </p:cNvPr>
          <p:cNvSpPr>
            <a:spLocks noGrp="1"/>
          </p:cNvSpPr>
          <p:nvPr>
            <p:ph idx="1"/>
          </p:nvPr>
        </p:nvSpPr>
        <p:spPr>
          <a:xfrm>
            <a:off x="838200" y="1825625"/>
            <a:ext cx="10515600" cy="4618718"/>
          </a:xfrm>
        </p:spPr>
        <p:txBody>
          <a:bodyPr>
            <a:normAutofit lnSpcReduction="10000"/>
          </a:bodyPr>
          <a:lstStyle/>
          <a:p>
            <a:r>
              <a:rPr lang="en-US" sz="3200" dirty="0"/>
              <a:t>Many bacteria have these systems for several sugar sources  they may utilize for energy.  </a:t>
            </a:r>
          </a:p>
          <a:p>
            <a:endParaRPr lang="en-US" sz="3200" dirty="0"/>
          </a:p>
          <a:p>
            <a:r>
              <a:rPr lang="en-US" sz="3200" dirty="0"/>
              <a:t>E. coli  has inducible genes to use arabinose too!  </a:t>
            </a:r>
          </a:p>
          <a:p>
            <a:endParaRPr lang="en-US" sz="3200" dirty="0"/>
          </a:p>
          <a:p>
            <a:r>
              <a:rPr lang="en-US" sz="3200" dirty="0"/>
              <a:t>Arabinose in E. coli’s environment, can induce production of arabinose-metabolizing enzymes. </a:t>
            </a:r>
          </a:p>
          <a:p>
            <a:r>
              <a:rPr lang="en-US" sz="3200" dirty="0"/>
              <a:t>The system is very similar to the lac operon induction—</a:t>
            </a:r>
            <a:r>
              <a:rPr lang="en-US" sz="3200" b="1" dirty="0"/>
              <a:t>What do you think induces the transcription of these genes?</a:t>
            </a:r>
          </a:p>
        </p:txBody>
      </p:sp>
    </p:spTree>
    <p:extLst>
      <p:ext uri="{BB962C8B-B14F-4D97-AF65-F5344CB8AC3E}">
        <p14:creationId xmlns:p14="http://schemas.microsoft.com/office/powerpoint/2010/main" val="111034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1882-6BF3-D740-A0CA-0DEF39B60610}"/>
              </a:ext>
            </a:extLst>
          </p:cNvPr>
          <p:cNvSpPr>
            <a:spLocks noGrp="1"/>
          </p:cNvSpPr>
          <p:nvPr>
            <p:ph type="title"/>
          </p:nvPr>
        </p:nvSpPr>
        <p:spPr/>
        <p:txBody>
          <a:bodyPr/>
          <a:lstStyle/>
          <a:p>
            <a:r>
              <a:rPr lang="en-US" dirty="0"/>
              <a:t>ARABINOSE! </a:t>
            </a:r>
          </a:p>
        </p:txBody>
      </p:sp>
      <p:sp>
        <p:nvSpPr>
          <p:cNvPr id="3" name="Content Placeholder 2">
            <a:extLst>
              <a:ext uri="{FF2B5EF4-FFF2-40B4-BE49-F238E27FC236}">
                <a16:creationId xmlns:a16="http://schemas.microsoft.com/office/drawing/2014/main" id="{F95D52EE-062B-B34A-8F33-4A3BD8DE4D15}"/>
              </a:ext>
            </a:extLst>
          </p:cNvPr>
          <p:cNvSpPr>
            <a:spLocks noGrp="1"/>
          </p:cNvSpPr>
          <p:nvPr>
            <p:ph idx="1"/>
          </p:nvPr>
        </p:nvSpPr>
        <p:spPr/>
        <p:txBody>
          <a:bodyPr>
            <a:normAutofit lnSpcReduction="10000"/>
          </a:bodyPr>
          <a:lstStyle/>
          <a:p>
            <a:r>
              <a:rPr lang="en-US" sz="3200" dirty="0"/>
              <a:t>But wait?  How did arabinose induce the production of GFP gene transcription?  </a:t>
            </a:r>
          </a:p>
          <a:p>
            <a:endParaRPr lang="en-US" sz="3200" dirty="0"/>
          </a:p>
          <a:p>
            <a:r>
              <a:rPr lang="en-US" sz="3200" dirty="0"/>
              <a:t>Our plasmid is engineered---It has a combination of Arabinose regulation sequences  and the jelly fish gene, GFP, attached to it.  </a:t>
            </a:r>
          </a:p>
          <a:p>
            <a:endParaRPr lang="en-US" sz="3200" dirty="0"/>
          </a:p>
          <a:p>
            <a:r>
              <a:rPr lang="en-US" sz="3200" dirty="0"/>
              <a:t>We can fool </a:t>
            </a:r>
            <a:r>
              <a:rPr lang="en-US" sz="3200" i="1" dirty="0"/>
              <a:t>E. coli </a:t>
            </a:r>
            <a:r>
              <a:rPr lang="en-US" sz="3200" dirty="0"/>
              <a:t>into  making GFP for us by feeding it arabinose! </a:t>
            </a:r>
          </a:p>
        </p:txBody>
      </p:sp>
    </p:spTree>
    <p:extLst>
      <p:ext uri="{BB962C8B-B14F-4D97-AF65-F5344CB8AC3E}">
        <p14:creationId xmlns:p14="http://schemas.microsoft.com/office/powerpoint/2010/main" val="198263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E9F8-F140-494A-9D88-39BD04C6C6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F2F891-5F93-E940-9C2D-61F3EB2A910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9CEC8F0-5E91-214D-8048-61730E9BC2AE}"/>
              </a:ext>
            </a:extLst>
          </p:cNvPr>
          <p:cNvPicPr>
            <a:picLocks noChangeAspect="1"/>
          </p:cNvPicPr>
          <p:nvPr/>
        </p:nvPicPr>
        <p:blipFill>
          <a:blip r:embed="rId2"/>
          <a:stretch>
            <a:fillRect/>
          </a:stretch>
        </p:blipFill>
        <p:spPr>
          <a:xfrm>
            <a:off x="2220686" y="365125"/>
            <a:ext cx="8830606" cy="5459996"/>
          </a:xfrm>
          <a:prstGeom prst="rect">
            <a:avLst/>
          </a:prstGeom>
        </p:spPr>
      </p:pic>
    </p:spTree>
    <p:extLst>
      <p:ext uri="{BB962C8B-B14F-4D97-AF65-F5344CB8AC3E}">
        <p14:creationId xmlns:p14="http://schemas.microsoft.com/office/powerpoint/2010/main" val="216980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9829-A0F7-7F44-BF57-28566AAEADF2}"/>
              </a:ext>
            </a:extLst>
          </p:cNvPr>
          <p:cNvSpPr>
            <a:spLocks noGrp="1"/>
          </p:cNvSpPr>
          <p:nvPr>
            <p:ph type="title"/>
          </p:nvPr>
        </p:nvSpPr>
        <p:spPr/>
        <p:txBody>
          <a:bodyPr/>
          <a:lstStyle/>
          <a:p>
            <a:r>
              <a:rPr lang="en-US" dirty="0"/>
              <a:t>The plasmid is called…</a:t>
            </a:r>
            <a:r>
              <a:rPr lang="en-US" dirty="0" err="1"/>
              <a:t>pGLO</a:t>
            </a:r>
            <a:r>
              <a:rPr lang="en-US" dirty="0"/>
              <a:t> plasmid</a:t>
            </a:r>
          </a:p>
        </p:txBody>
      </p:sp>
      <p:sp>
        <p:nvSpPr>
          <p:cNvPr id="3" name="Content Placeholder 2">
            <a:extLst>
              <a:ext uri="{FF2B5EF4-FFF2-40B4-BE49-F238E27FC236}">
                <a16:creationId xmlns:a16="http://schemas.microsoft.com/office/drawing/2014/main" id="{7B7083C1-6BF8-CB4E-9B16-7AD712E33056}"/>
              </a:ext>
            </a:extLst>
          </p:cNvPr>
          <p:cNvSpPr>
            <a:spLocks noGrp="1"/>
          </p:cNvSpPr>
          <p:nvPr>
            <p:ph idx="1"/>
          </p:nvPr>
        </p:nvSpPr>
        <p:spPr/>
        <p:txBody>
          <a:bodyPr>
            <a:normAutofit lnSpcReduction="10000"/>
          </a:bodyPr>
          <a:lstStyle/>
          <a:p>
            <a:r>
              <a:rPr lang="en-US" dirty="0"/>
              <a:t>Arabinose induces the transcription of the </a:t>
            </a:r>
            <a:r>
              <a:rPr lang="en-US" dirty="0" err="1"/>
              <a:t>AraC</a:t>
            </a:r>
            <a:r>
              <a:rPr lang="en-US" dirty="0"/>
              <a:t> gene, which encodes a protein needed to help RNA polymerase bind to the promoter of the arabinose operon.  </a:t>
            </a:r>
          </a:p>
          <a:p>
            <a:endParaRPr lang="en-US" dirty="0"/>
          </a:p>
          <a:p>
            <a:r>
              <a:rPr lang="en-US" dirty="0"/>
              <a:t>So </a:t>
            </a:r>
            <a:r>
              <a:rPr lang="en-US" i="1" dirty="0"/>
              <a:t>E. coli </a:t>
            </a:r>
            <a:r>
              <a:rPr lang="en-US" dirty="0"/>
              <a:t>that take up the plasmid are </a:t>
            </a:r>
            <a:r>
              <a:rPr lang="en-US" b="1" i="1" dirty="0"/>
              <a:t>transformed-</a:t>
            </a:r>
            <a:r>
              <a:rPr lang="en-US" dirty="0"/>
              <a:t>--to resist the killing effects of ampicillin all the time.  (The engineering of the plasmid does not require induction for the </a:t>
            </a:r>
            <a:r>
              <a:rPr lang="en-US" dirty="0" err="1"/>
              <a:t>bla</a:t>
            </a:r>
            <a:r>
              <a:rPr lang="en-US" dirty="0"/>
              <a:t> gene)</a:t>
            </a:r>
          </a:p>
          <a:p>
            <a:endParaRPr lang="en-US" dirty="0"/>
          </a:p>
          <a:p>
            <a:r>
              <a:rPr lang="en-US" dirty="0"/>
              <a:t>AND the </a:t>
            </a:r>
            <a:r>
              <a:rPr lang="en-US" i="1" dirty="0"/>
              <a:t>E. coli </a:t>
            </a:r>
            <a:r>
              <a:rPr lang="en-US" dirty="0"/>
              <a:t>can be induced to fluoresce, if arabinose is present in their media. </a:t>
            </a:r>
          </a:p>
        </p:txBody>
      </p:sp>
    </p:spTree>
    <p:extLst>
      <p:ext uri="{BB962C8B-B14F-4D97-AF65-F5344CB8AC3E}">
        <p14:creationId xmlns:p14="http://schemas.microsoft.com/office/powerpoint/2010/main" val="180082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1320-E1EF-9A4C-BE08-615501FB40A3}"/>
              </a:ext>
            </a:extLst>
          </p:cNvPr>
          <p:cNvSpPr>
            <a:spLocks noGrp="1"/>
          </p:cNvSpPr>
          <p:nvPr>
            <p:ph type="title"/>
          </p:nvPr>
        </p:nvSpPr>
        <p:spPr/>
        <p:txBody>
          <a:bodyPr/>
          <a:lstStyle/>
          <a:p>
            <a:r>
              <a:rPr lang="en-US" dirty="0"/>
              <a:t>Keep in mind</a:t>
            </a:r>
          </a:p>
        </p:txBody>
      </p:sp>
      <p:sp>
        <p:nvSpPr>
          <p:cNvPr id="3" name="Content Placeholder 2">
            <a:extLst>
              <a:ext uri="{FF2B5EF4-FFF2-40B4-BE49-F238E27FC236}">
                <a16:creationId xmlns:a16="http://schemas.microsoft.com/office/drawing/2014/main" id="{23CB2949-4C9E-4C44-8FD2-A47947C19CCC}"/>
              </a:ext>
            </a:extLst>
          </p:cNvPr>
          <p:cNvSpPr>
            <a:spLocks noGrp="1"/>
          </p:cNvSpPr>
          <p:nvPr>
            <p:ph idx="1"/>
          </p:nvPr>
        </p:nvSpPr>
        <p:spPr/>
        <p:txBody>
          <a:bodyPr/>
          <a:lstStyle/>
          <a:p>
            <a:r>
              <a:rPr lang="en-US" dirty="0"/>
              <a:t>The genes of the </a:t>
            </a:r>
            <a:r>
              <a:rPr lang="en-US" dirty="0" err="1"/>
              <a:t>pGLO</a:t>
            </a:r>
            <a:r>
              <a:rPr lang="en-US" dirty="0"/>
              <a:t> plasmid must be </a:t>
            </a:r>
            <a:r>
              <a:rPr lang="en-US" u="sng" dirty="0"/>
              <a:t>translated </a:t>
            </a:r>
            <a:r>
              <a:rPr lang="en-US" dirty="0"/>
              <a:t>into protein to have their effect on the E. coli cells. </a:t>
            </a:r>
          </a:p>
          <a:p>
            <a:endParaRPr lang="en-US" dirty="0"/>
          </a:p>
          <a:p>
            <a:r>
              <a:rPr lang="en-US" dirty="0"/>
              <a:t>E. coli can do this!  In fact, gene expression is virtually the same for all living organisms.  ANY gene transcribed in any organism could be translated by that organism into the original protein.</a:t>
            </a:r>
          </a:p>
          <a:p>
            <a:endParaRPr lang="en-US" dirty="0"/>
          </a:p>
          <a:p>
            <a:r>
              <a:rPr lang="en-US" u="sng" dirty="0"/>
              <a:t>The genetic code is universal</a:t>
            </a:r>
            <a:r>
              <a:rPr lang="en-US" dirty="0"/>
              <a:t>.  GFP is a jellyfish gene, but </a:t>
            </a:r>
            <a:r>
              <a:rPr lang="en-US" i="1" dirty="0"/>
              <a:t>E. coli </a:t>
            </a:r>
            <a:r>
              <a:rPr lang="en-US" dirty="0"/>
              <a:t>can express the GFP protein just as if it is a jellyfish.</a:t>
            </a:r>
          </a:p>
        </p:txBody>
      </p:sp>
    </p:spTree>
    <p:extLst>
      <p:ext uri="{BB962C8B-B14F-4D97-AF65-F5344CB8AC3E}">
        <p14:creationId xmlns:p14="http://schemas.microsoft.com/office/powerpoint/2010/main" val="46321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Today you noticed the presence of an additional sugar in the LB media seemed to “turn on” the fluorescence of the</a:t>
            </a:r>
            <a:r>
              <a:rPr lang="en-US" i="1" dirty="0"/>
              <a:t> E.coli</a:t>
            </a:r>
            <a:r>
              <a:rPr lang="en-US" dirty="0"/>
              <a:t>.</a:t>
            </a:r>
          </a:p>
          <a:p>
            <a:endParaRPr lang="en-US" dirty="0"/>
          </a:p>
          <a:p>
            <a:r>
              <a:rPr lang="en-US" dirty="0"/>
              <a:t>You know the </a:t>
            </a:r>
            <a:r>
              <a:rPr lang="en-US" i="1" dirty="0"/>
              <a:t>E. coli </a:t>
            </a:r>
            <a:r>
              <a:rPr lang="en-US" dirty="0"/>
              <a:t>that survived on the LB-A-A plate took up the plasmid, because they survived exposure to ampicillin.  They expressed the ampicillin-resistance gene (called </a:t>
            </a:r>
            <a:r>
              <a:rPr lang="en-US" dirty="0" err="1"/>
              <a:t>bla</a:t>
            </a:r>
            <a:r>
              <a:rPr lang="en-US" dirty="0"/>
              <a:t>)</a:t>
            </a:r>
          </a:p>
          <a:p>
            <a:endParaRPr lang="en-US" dirty="0"/>
          </a:p>
          <a:p>
            <a:r>
              <a:rPr lang="en-US" dirty="0" err="1"/>
              <a:t>Bla</a:t>
            </a:r>
            <a:r>
              <a:rPr lang="en-US" dirty="0"/>
              <a:t>—seems to be expressed with or without arabinose.</a:t>
            </a:r>
          </a:p>
        </p:txBody>
      </p:sp>
    </p:spTree>
    <p:extLst>
      <p:ext uri="{BB962C8B-B14F-4D97-AF65-F5344CB8AC3E}">
        <p14:creationId xmlns:p14="http://schemas.microsoft.com/office/powerpoint/2010/main" val="166102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522-A6AE-6B49-A591-E53ED2A15477}"/>
              </a:ext>
            </a:extLst>
          </p:cNvPr>
          <p:cNvSpPr>
            <a:spLocks noGrp="1"/>
          </p:cNvSpPr>
          <p:nvPr>
            <p:ph type="title"/>
          </p:nvPr>
        </p:nvSpPr>
        <p:spPr/>
        <p:txBody>
          <a:bodyPr/>
          <a:lstStyle/>
          <a:p>
            <a:r>
              <a:rPr lang="en-US" dirty="0"/>
              <a:t>GFP is fun!  But </a:t>
            </a:r>
            <a:r>
              <a:rPr lang="en-US" i="1" dirty="0"/>
              <a:t>E. coli </a:t>
            </a:r>
            <a:r>
              <a:rPr lang="en-US" dirty="0"/>
              <a:t>has been used for more practical purposes</a:t>
            </a:r>
          </a:p>
        </p:txBody>
      </p:sp>
      <p:sp>
        <p:nvSpPr>
          <p:cNvPr id="3" name="Content Placeholder 2">
            <a:extLst>
              <a:ext uri="{FF2B5EF4-FFF2-40B4-BE49-F238E27FC236}">
                <a16:creationId xmlns:a16="http://schemas.microsoft.com/office/drawing/2014/main" id="{756F1406-7544-DD43-BFB0-A3480299D4E1}"/>
              </a:ext>
            </a:extLst>
          </p:cNvPr>
          <p:cNvSpPr>
            <a:spLocks noGrp="1"/>
          </p:cNvSpPr>
          <p:nvPr>
            <p:ph idx="1"/>
          </p:nvPr>
        </p:nvSpPr>
        <p:spPr/>
        <p:txBody>
          <a:bodyPr/>
          <a:lstStyle/>
          <a:p>
            <a:r>
              <a:rPr lang="en-US" dirty="0"/>
              <a:t>For example…</a:t>
            </a:r>
            <a:r>
              <a:rPr lang="en-US" i="1" dirty="0"/>
              <a:t>E. coli </a:t>
            </a:r>
            <a:r>
              <a:rPr lang="en-US" dirty="0"/>
              <a:t>has been engineered to make HUMAN insulin for use by diabetics.  How?   </a:t>
            </a:r>
          </a:p>
          <a:p>
            <a:endParaRPr lang="en-US" dirty="0"/>
          </a:p>
          <a:p>
            <a:r>
              <a:rPr lang="en-US" dirty="0"/>
              <a:t>Discuss with your partner, how this could be done.  Assume insulin production can be induced when needed.</a:t>
            </a:r>
          </a:p>
          <a:p>
            <a:endParaRPr lang="en-US" dirty="0"/>
          </a:p>
          <a:p>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234613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279900" y="2311400"/>
            <a:ext cx="3632200" cy="2235200"/>
          </a:xfrm>
          <a:prstGeom prst="rect">
            <a:avLst/>
          </a:prstGeom>
        </p:spPr>
      </p:pic>
      <p:pic>
        <p:nvPicPr>
          <p:cNvPr id="7" name="Content Placeholder 6"/>
          <p:cNvPicPr>
            <a:picLocks noGrp="1" noChangeAspect="1"/>
          </p:cNvPicPr>
          <p:nvPr>
            <p:ph idx="1"/>
          </p:nvPr>
        </p:nvPicPr>
        <p:blipFill>
          <a:blip r:embed="rId3"/>
          <a:stretch>
            <a:fillRect/>
          </a:stretch>
        </p:blipFill>
        <p:spPr>
          <a:xfrm>
            <a:off x="3578578" y="1825625"/>
            <a:ext cx="5034844" cy="4351338"/>
          </a:xfrm>
          <a:prstGeom prst="rect">
            <a:avLst/>
          </a:prstGeom>
        </p:spPr>
      </p:pic>
    </p:spTree>
    <p:extLst>
      <p:ext uri="{BB962C8B-B14F-4D97-AF65-F5344CB8AC3E}">
        <p14:creationId xmlns:p14="http://schemas.microsoft.com/office/powerpoint/2010/main" val="206636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Why did fluorescence depend on arabinose?  </a:t>
            </a:r>
          </a:p>
          <a:p>
            <a:endParaRPr lang="en-US" dirty="0"/>
          </a:p>
          <a:p>
            <a:r>
              <a:rPr lang="en-US" dirty="0"/>
              <a:t>The plasmid is actually engineered to make GFP a </a:t>
            </a:r>
            <a:r>
              <a:rPr lang="en-US" b="1" i="1" dirty="0"/>
              <a:t>regulated</a:t>
            </a:r>
            <a:r>
              <a:rPr lang="en-US" dirty="0"/>
              <a:t> gene.  Transcription of the GFP gene only occurs if arabinose is present.</a:t>
            </a:r>
          </a:p>
          <a:p>
            <a:endParaRPr lang="en-US" dirty="0"/>
          </a:p>
          <a:p>
            <a:r>
              <a:rPr lang="en-US" dirty="0"/>
              <a:t>Arabinose induces expression of GFP.  (Since GFP is not even an </a:t>
            </a:r>
            <a:r>
              <a:rPr lang="en-US" i="1" dirty="0"/>
              <a:t>E. coli </a:t>
            </a:r>
            <a:r>
              <a:rPr lang="en-US" dirty="0"/>
              <a:t>gene, this is an artificial set-up.)  But this type of inducible system does exist in nature. </a:t>
            </a:r>
          </a:p>
          <a:p>
            <a:endParaRPr lang="en-US" dirty="0"/>
          </a:p>
          <a:p>
            <a:endParaRPr lang="en-US" dirty="0"/>
          </a:p>
        </p:txBody>
      </p:sp>
    </p:spTree>
    <p:extLst>
      <p:ext uri="{BB962C8B-B14F-4D97-AF65-F5344CB8AC3E}">
        <p14:creationId xmlns:p14="http://schemas.microsoft.com/office/powerpoint/2010/main" val="34567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E. coli </a:t>
            </a:r>
            <a:r>
              <a:rPr lang="en-US" dirty="0"/>
              <a:t>prefers to use glucose as its carbon source for energy.  Glucose is commonly present and so </a:t>
            </a:r>
            <a:r>
              <a:rPr lang="en-US" i="1" dirty="0"/>
              <a:t>E. coli </a:t>
            </a:r>
            <a:r>
              <a:rPr lang="en-US" dirty="0"/>
              <a:t>makes the enzymes needed to break it down all the time.  </a:t>
            </a:r>
          </a:p>
          <a:p>
            <a:endParaRPr lang="en-US" dirty="0"/>
          </a:p>
          <a:p>
            <a:r>
              <a:rPr lang="en-US" dirty="0"/>
              <a:t>These enzymes are proteins—proteins are encoded by genes---with mRNA as the intermediate.  </a:t>
            </a:r>
          </a:p>
          <a:p>
            <a:endParaRPr lang="en-US" dirty="0"/>
          </a:p>
          <a:p>
            <a:r>
              <a:rPr lang="en-US" dirty="0"/>
              <a:t>Glucose metabolizing genes must be transcribed into mRNA virtually all the time. </a:t>
            </a:r>
          </a:p>
        </p:txBody>
      </p:sp>
    </p:spTree>
    <p:extLst>
      <p:ext uri="{BB962C8B-B14F-4D97-AF65-F5344CB8AC3E}">
        <p14:creationId xmlns:p14="http://schemas.microsoft.com/office/powerpoint/2010/main" val="117475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Sometimes </a:t>
            </a:r>
            <a:r>
              <a:rPr lang="en-US" i="1" dirty="0"/>
              <a:t>E.coli</a:t>
            </a:r>
            <a:r>
              <a:rPr lang="en-US" dirty="0"/>
              <a:t> needs to use other sugars, such as </a:t>
            </a:r>
            <a:r>
              <a:rPr lang="en-US" u="sng" dirty="0"/>
              <a:t>arabinose</a:t>
            </a:r>
            <a:r>
              <a:rPr lang="en-US" dirty="0"/>
              <a:t> or </a:t>
            </a:r>
            <a:r>
              <a:rPr lang="en-US" u="sng" dirty="0"/>
              <a:t>lactose</a:t>
            </a:r>
            <a:r>
              <a:rPr lang="en-US" dirty="0"/>
              <a:t>.  Since these sugars are not as commonly available as glucose, </a:t>
            </a:r>
            <a:r>
              <a:rPr lang="en-US" i="1" dirty="0"/>
              <a:t>E. coli </a:t>
            </a:r>
            <a:r>
              <a:rPr lang="en-US" dirty="0"/>
              <a:t>doesn’t always make the enzymes to break these other sugars down. </a:t>
            </a:r>
          </a:p>
          <a:p>
            <a:endParaRPr lang="en-US" dirty="0"/>
          </a:p>
          <a:p>
            <a:r>
              <a:rPr lang="en-US" dirty="0"/>
              <a:t>Transcription and translation cost </a:t>
            </a:r>
            <a:r>
              <a:rPr lang="en-US" i="1" dirty="0"/>
              <a:t>E. coli </a:t>
            </a:r>
            <a:r>
              <a:rPr lang="en-US" dirty="0"/>
              <a:t>lots of energy.  It’s wasteful to make things </a:t>
            </a:r>
            <a:r>
              <a:rPr lang="en-US" i="1" dirty="0"/>
              <a:t>E. coli </a:t>
            </a:r>
            <a:r>
              <a:rPr lang="en-US" dirty="0"/>
              <a:t>doesn’t need very often. </a:t>
            </a:r>
          </a:p>
          <a:p>
            <a:endParaRPr lang="en-US" dirty="0"/>
          </a:p>
          <a:p>
            <a:r>
              <a:rPr lang="en-US"/>
              <a:t>But the enzymes can be induced---if needed.</a:t>
            </a:r>
            <a:endParaRPr lang="en-US" dirty="0"/>
          </a:p>
        </p:txBody>
      </p:sp>
    </p:spTree>
    <p:extLst>
      <p:ext uri="{BB962C8B-B14F-4D97-AF65-F5344CB8AC3E}">
        <p14:creationId xmlns:p14="http://schemas.microsoft.com/office/powerpoint/2010/main" val="213057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CFEA-5AE0-E743-A6F6-275AD51F04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97F4A7-ADFF-C34D-88A4-89B72A07BB3F}"/>
              </a:ext>
            </a:extLst>
          </p:cNvPr>
          <p:cNvSpPr>
            <a:spLocks noGrp="1"/>
          </p:cNvSpPr>
          <p:nvPr>
            <p:ph idx="1"/>
          </p:nvPr>
        </p:nvSpPr>
        <p:spPr/>
        <p:txBody>
          <a:bodyPr>
            <a:normAutofit lnSpcReduction="10000"/>
          </a:bodyPr>
          <a:lstStyle/>
          <a:p>
            <a:r>
              <a:rPr lang="en-US" dirty="0"/>
              <a:t>Transcription of the genes encoding enzymes to use sugars like arabinose and lactose are </a:t>
            </a:r>
            <a:r>
              <a:rPr lang="en-US" i="1" dirty="0"/>
              <a:t>i</a:t>
            </a:r>
            <a:r>
              <a:rPr lang="en-US" b="1" i="1" dirty="0"/>
              <a:t>nducible</a:t>
            </a:r>
            <a:r>
              <a:rPr lang="en-US" dirty="0"/>
              <a:t>—and the thing that triggers the transcription of the genes are the sugars themselves! </a:t>
            </a:r>
          </a:p>
          <a:p>
            <a:endParaRPr lang="en-US" dirty="0"/>
          </a:p>
          <a:p>
            <a:r>
              <a:rPr lang="en-US" dirty="0"/>
              <a:t>We will look at the lactose system, and then apply it to the arabinose system.  </a:t>
            </a:r>
          </a:p>
          <a:p>
            <a:endParaRPr lang="en-US" dirty="0"/>
          </a:p>
          <a:p>
            <a:r>
              <a:rPr lang="en-US" dirty="0"/>
              <a:t>Lactose metabolism requires 3 proteins and they happen to be encoded by genes that are clustered and transcribed together.</a:t>
            </a:r>
          </a:p>
          <a:p>
            <a:pPr marL="0" indent="0">
              <a:buNone/>
            </a:pPr>
            <a:r>
              <a:rPr lang="en-US" dirty="0"/>
              <a:t>In bacteria these gene clusters are called </a:t>
            </a:r>
            <a:r>
              <a:rPr lang="en-US" b="1" i="1" dirty="0"/>
              <a:t>operons.</a:t>
            </a:r>
          </a:p>
          <a:p>
            <a:endParaRPr lang="en-US" dirty="0"/>
          </a:p>
          <a:p>
            <a:endParaRPr lang="en-US" dirty="0"/>
          </a:p>
        </p:txBody>
      </p:sp>
    </p:spTree>
    <p:extLst>
      <p:ext uri="{BB962C8B-B14F-4D97-AF65-F5344CB8AC3E}">
        <p14:creationId xmlns:p14="http://schemas.microsoft.com/office/powerpoint/2010/main" val="28559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C71A0164-2287-394B-AAF5-A3890DB5746F}"/>
              </a:ext>
            </a:extLst>
          </p:cNvPr>
          <p:cNvSpPr>
            <a:spLocks noGrp="1"/>
          </p:cNvSpPr>
          <p:nvPr>
            <p:ph type="title"/>
          </p:nvPr>
        </p:nvSpPr>
        <p:spPr/>
        <p:txBody>
          <a:bodyPr/>
          <a:lstStyle/>
          <a:p>
            <a:r>
              <a:rPr lang="en-US" altLang="en-US" dirty="0"/>
              <a:t>Structure of the Lac enzyme gene cluster/operon….actually 3 genes</a:t>
            </a:r>
          </a:p>
        </p:txBody>
      </p:sp>
      <p:sp>
        <p:nvSpPr>
          <p:cNvPr id="2" name="Rectangle 1">
            <a:extLst>
              <a:ext uri="{FF2B5EF4-FFF2-40B4-BE49-F238E27FC236}">
                <a16:creationId xmlns:a16="http://schemas.microsoft.com/office/drawing/2014/main" id="{C1017D7E-2D56-E14F-9FC2-C51B7EDC9F70}"/>
              </a:ext>
            </a:extLst>
          </p:cNvPr>
          <p:cNvSpPr>
            <a:spLocks noChangeArrowheads="1"/>
          </p:cNvSpPr>
          <p:nvPr/>
        </p:nvSpPr>
        <p:spPr bwMode="auto">
          <a:xfrm>
            <a:off x="2316164" y="2882900"/>
            <a:ext cx="7754937" cy="3735388"/>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pic>
        <p:nvPicPr>
          <p:cNvPr id="3" name="Picture 2">
            <a:extLst>
              <a:ext uri="{FF2B5EF4-FFF2-40B4-BE49-F238E27FC236}">
                <a16:creationId xmlns:a16="http://schemas.microsoft.com/office/drawing/2014/main" id="{398402CB-6E95-9149-9672-80FFC8BF9887}"/>
              </a:ext>
            </a:extLst>
          </p:cNvPr>
          <p:cNvPicPr>
            <a:picLocks noChangeAspect="1"/>
          </p:cNvPicPr>
          <p:nvPr/>
        </p:nvPicPr>
        <p:blipFill>
          <a:blip r:embed="rId2"/>
          <a:stretch>
            <a:fillRect/>
          </a:stretch>
        </p:blipFill>
        <p:spPr>
          <a:xfrm>
            <a:off x="1524000" y="1552074"/>
            <a:ext cx="9144000" cy="3753853"/>
          </a:xfrm>
          <a:prstGeom prst="rect">
            <a:avLst/>
          </a:prstGeom>
        </p:spPr>
      </p:pic>
      <p:sp>
        <p:nvSpPr>
          <p:cNvPr id="5" name="Content Placeholder 4">
            <a:extLst>
              <a:ext uri="{FF2B5EF4-FFF2-40B4-BE49-F238E27FC236}">
                <a16:creationId xmlns:a16="http://schemas.microsoft.com/office/drawing/2014/main" id="{48EC3E34-3C8A-6C40-B86B-54747831A46A}"/>
              </a:ext>
            </a:extLst>
          </p:cNvPr>
          <p:cNvSpPr>
            <a:spLocks noGrp="1"/>
          </p:cNvSpPr>
          <p:nvPr>
            <p:ph idx="1"/>
          </p:nvPr>
        </p:nvSpPr>
        <p:spPr/>
        <p:txBody>
          <a:bodyPr/>
          <a:lstStyle/>
          <a:p>
            <a:endParaRPr lang="en-US" dirty="0"/>
          </a:p>
        </p:txBody>
      </p:sp>
      <p:sp>
        <p:nvSpPr>
          <p:cNvPr id="6" name="Oval 5">
            <a:extLst>
              <a:ext uri="{FF2B5EF4-FFF2-40B4-BE49-F238E27FC236}">
                <a16:creationId xmlns:a16="http://schemas.microsoft.com/office/drawing/2014/main" id="{476D10A7-4F0D-F24F-87E1-FB1ECDC94FAA}"/>
              </a:ext>
            </a:extLst>
          </p:cNvPr>
          <p:cNvSpPr/>
          <p:nvPr/>
        </p:nvSpPr>
        <p:spPr>
          <a:xfrm>
            <a:off x="6429829" y="1727201"/>
            <a:ext cx="4717142" cy="4064000"/>
          </a:xfrm>
          <a:prstGeom prst="ellipse">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4630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C71A0164-2287-394B-AAF5-A3890DB5746F}"/>
              </a:ext>
            </a:extLst>
          </p:cNvPr>
          <p:cNvSpPr>
            <a:spLocks noGrp="1"/>
          </p:cNvSpPr>
          <p:nvPr>
            <p:ph type="title"/>
          </p:nvPr>
        </p:nvSpPr>
        <p:spPr/>
        <p:txBody>
          <a:bodyPr/>
          <a:lstStyle/>
          <a:p>
            <a:r>
              <a:rPr lang="en-US" altLang="en-US" dirty="0"/>
              <a:t>And upstream of the genes are DNA sequences for regulation</a:t>
            </a:r>
          </a:p>
        </p:txBody>
      </p:sp>
      <p:sp>
        <p:nvSpPr>
          <p:cNvPr id="2" name="Rectangle 1">
            <a:extLst>
              <a:ext uri="{FF2B5EF4-FFF2-40B4-BE49-F238E27FC236}">
                <a16:creationId xmlns:a16="http://schemas.microsoft.com/office/drawing/2014/main" id="{C1017D7E-2D56-E14F-9FC2-C51B7EDC9F70}"/>
              </a:ext>
            </a:extLst>
          </p:cNvPr>
          <p:cNvSpPr>
            <a:spLocks noChangeArrowheads="1"/>
          </p:cNvSpPr>
          <p:nvPr/>
        </p:nvSpPr>
        <p:spPr bwMode="auto">
          <a:xfrm>
            <a:off x="2316164" y="2882900"/>
            <a:ext cx="7754937" cy="3735388"/>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pic>
        <p:nvPicPr>
          <p:cNvPr id="3" name="Picture 2">
            <a:extLst>
              <a:ext uri="{FF2B5EF4-FFF2-40B4-BE49-F238E27FC236}">
                <a16:creationId xmlns:a16="http://schemas.microsoft.com/office/drawing/2014/main" id="{398402CB-6E95-9149-9672-80FFC8BF9887}"/>
              </a:ext>
            </a:extLst>
          </p:cNvPr>
          <p:cNvPicPr>
            <a:picLocks noChangeAspect="1"/>
          </p:cNvPicPr>
          <p:nvPr/>
        </p:nvPicPr>
        <p:blipFill>
          <a:blip r:embed="rId2"/>
          <a:stretch>
            <a:fillRect/>
          </a:stretch>
        </p:blipFill>
        <p:spPr>
          <a:xfrm>
            <a:off x="1524000" y="1552074"/>
            <a:ext cx="9144000" cy="3753853"/>
          </a:xfrm>
          <a:prstGeom prst="rect">
            <a:avLst/>
          </a:prstGeom>
        </p:spPr>
      </p:pic>
      <p:sp>
        <p:nvSpPr>
          <p:cNvPr id="7" name="Content Placeholder 6">
            <a:extLst>
              <a:ext uri="{FF2B5EF4-FFF2-40B4-BE49-F238E27FC236}">
                <a16:creationId xmlns:a16="http://schemas.microsoft.com/office/drawing/2014/main" id="{D6F16FDF-C792-B54F-99B4-1632F273270C}"/>
              </a:ext>
            </a:extLst>
          </p:cNvPr>
          <p:cNvSpPr>
            <a:spLocks noGrp="1"/>
          </p:cNvSpPr>
          <p:nvPr>
            <p:ph idx="1"/>
          </p:nvPr>
        </p:nvSpPr>
        <p:spPr>
          <a:xfrm>
            <a:off x="2917371" y="1600201"/>
            <a:ext cx="4136572" cy="4525963"/>
          </a:xfrm>
          <a:prstGeom prst="ellipse">
            <a:avLst/>
          </a:pr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90247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961</Words>
  <Application>Microsoft Macintosh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 quick peek at gene expression control</vt:lpstr>
      <vt:lpstr>PowerPoint Presentation</vt:lpstr>
      <vt:lpstr>PowerPoint Presentation</vt:lpstr>
      <vt:lpstr>PowerPoint Presentation</vt:lpstr>
      <vt:lpstr>PowerPoint Presentation</vt:lpstr>
      <vt:lpstr>PowerPoint Presentation</vt:lpstr>
      <vt:lpstr>PowerPoint Presentation</vt:lpstr>
      <vt:lpstr>Structure of the Lac enzyme gene cluster/operon….actually 3 genes</vt:lpstr>
      <vt:lpstr>And upstream of the genes are DNA sequences for regulation</vt:lpstr>
      <vt:lpstr>PowerPoint Presentation</vt:lpstr>
      <vt:lpstr>When glucose is abundant, the lac operon is repressed.</vt:lpstr>
      <vt:lpstr>PowerPoint Presentation</vt:lpstr>
      <vt:lpstr>When glucose is not available, but lactose is available, the lac operon is de-repressed or induced.</vt:lpstr>
      <vt:lpstr>PowerPoint Presentation</vt:lpstr>
      <vt:lpstr>E. coli has a great system!  Inducible genes.</vt:lpstr>
      <vt:lpstr>ARABINOSE! </vt:lpstr>
      <vt:lpstr>PowerPoint Presentation</vt:lpstr>
      <vt:lpstr>The plasmid is called…pGLO plasmid</vt:lpstr>
      <vt:lpstr>Keep in mind</vt:lpstr>
      <vt:lpstr>GFP is fun!  But E. coli has been used for more practical purposes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quick peek at gene expression control</dc:title>
  <dc:creator>Microsoft Office User</dc:creator>
  <cp:lastModifiedBy>Super, Heidi</cp:lastModifiedBy>
  <cp:revision>11</cp:revision>
  <dcterms:created xsi:type="dcterms:W3CDTF">2018-11-07T23:51:31Z</dcterms:created>
  <dcterms:modified xsi:type="dcterms:W3CDTF">2019-11-14T18:10:31Z</dcterms:modified>
</cp:coreProperties>
</file>